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00" r:id="rId4"/>
    <p:sldId id="305" r:id="rId5"/>
    <p:sldId id="295" r:id="rId6"/>
    <p:sldId id="293" r:id="rId7"/>
    <p:sldId id="303" r:id="rId8"/>
    <p:sldId id="304" r:id="rId9"/>
    <p:sldId id="302" r:id="rId10"/>
    <p:sldId id="306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6" autoAdjust="0"/>
  </p:normalViewPr>
  <p:slideViewPr>
    <p:cSldViewPr snapToGrid="0">
      <p:cViewPr>
        <p:scale>
          <a:sx n="75" d="100"/>
          <a:sy n="75" d="100"/>
        </p:scale>
        <p:origin x="1113" y="54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start the presentation, I apologize if my presentation is not as smooth as it could be due to covid-19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83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Mean square error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98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solidFill>
                  <a:schemeClr val="bg1"/>
                </a:solidFill>
                <a:latin typeface="Georgia" panose="02040502050405020303" pitchFamily="18" charset="0"/>
              </a:rPr>
              <a:t>Enhancing Multi Class Anomaly Detection through Diffusion Refinement</a:t>
            </a:r>
            <a:endParaRPr lang="ko-KR" altLang="en-US" sz="36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solidFill>
                  <a:schemeClr val="bg1"/>
                </a:solidFill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solidFill>
                  <a:schemeClr val="bg1"/>
                </a:solidFill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C6C092-2B60-4866-A287-6EAD1006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6A5A09-CEA4-406B-9507-5C82C79F7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6" y="1727251"/>
            <a:ext cx="12001588" cy="46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Identical shortcuts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Anomaly detection methodologies can be broadly categorized into three primary approaches: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000" dirty="0"/>
              <a:t>By using pretrained CNN models, extract features of images and compare it. (ex. </a:t>
            </a:r>
            <a:r>
              <a:rPr lang="en-US" altLang="ko-KR" sz="2000" dirty="0" err="1"/>
              <a:t>PaDiM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PatchCore</a:t>
            </a:r>
            <a:r>
              <a:rPr lang="en-US" altLang="ko-KR" sz="20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000" dirty="0"/>
              <a:t>Apply image reconstruction techniques, reconstruct images and detects anomalies based on the reconstruction error. (ex. DDPM)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000" dirty="0"/>
              <a:t>Use deep neural networks specifically trained to distinguish between normal and anomalous samples. (ex. </a:t>
            </a:r>
            <a:r>
              <a:rPr lang="en-US" altLang="ko-KR" sz="2000" dirty="0" err="1"/>
              <a:t>EfficientAD</a:t>
            </a:r>
            <a:r>
              <a:rPr lang="en-US" altLang="ko-KR" sz="20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ko-KR" sz="2000" dirty="0"/>
          </a:p>
          <a:p>
            <a:r>
              <a:rPr lang="en-US" altLang="ko-KR" sz="2400" dirty="0"/>
              <a:t>A model that integrates the first and second approaches for multi-class prediction</a:t>
            </a:r>
          </a:p>
          <a:p>
            <a:r>
              <a:rPr lang="en-US" altLang="ko-KR" sz="2400" dirty="0"/>
              <a:t>Reducing the “Identical shortcuts" phenomenon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Identical shortcuts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/>
              <a:t>The problem occurred when reconstruct image from input image</a:t>
            </a:r>
          </a:p>
          <a:p>
            <a:endParaRPr lang="en-US" altLang="ko-KR" sz="1600" dirty="0"/>
          </a:p>
          <a:p>
            <a:r>
              <a:rPr lang="en-US" altLang="ko-KR" sz="1900" dirty="0"/>
              <a:t>If there is defect in input image, model should generate very different image from input image</a:t>
            </a:r>
          </a:p>
          <a:p>
            <a:endParaRPr lang="en-US" altLang="ko-KR" sz="1600" dirty="0"/>
          </a:p>
          <a:p>
            <a:r>
              <a:rPr lang="en-US" altLang="ko-KR" sz="1900" dirty="0"/>
              <a:t>But the model is trained to generate output image just same as input image for reducing reconstruction loss</a:t>
            </a:r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94A1E-8FBB-4FA9-80B4-63D845BDD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4" y="4713514"/>
            <a:ext cx="1587764" cy="15877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1C0DB-2266-46F9-B32C-9AB29D643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83" y="4713514"/>
            <a:ext cx="1587764" cy="158776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05516E-37CD-4958-9CFF-BCAAF01BF83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62118" y="5507396"/>
            <a:ext cx="124796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15">
            <a:extLst>
              <a:ext uri="{FF2B5EF4-FFF2-40B4-BE49-F238E27FC236}">
                <a16:creationId xmlns:a16="http://schemas.microsoft.com/office/drawing/2014/main" id="{A878761C-870E-49B4-91E9-AE3973E1F1DA}"/>
              </a:ext>
            </a:extLst>
          </p:cNvPr>
          <p:cNvSpPr txBox="1">
            <a:spLocks/>
          </p:cNvSpPr>
          <p:nvPr/>
        </p:nvSpPr>
        <p:spPr>
          <a:xfrm>
            <a:off x="838200" y="6342437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/>
              <a:t>Input image</a:t>
            </a:r>
          </a:p>
        </p:txBody>
      </p:sp>
      <p:sp>
        <p:nvSpPr>
          <p:cNvPr id="12" name="내용 개체 틀 15">
            <a:extLst>
              <a:ext uri="{FF2B5EF4-FFF2-40B4-BE49-F238E27FC236}">
                <a16:creationId xmlns:a16="http://schemas.microsoft.com/office/drawing/2014/main" id="{7D4F89C7-5301-4CF0-BF15-1273D575C3A1}"/>
              </a:ext>
            </a:extLst>
          </p:cNvPr>
          <p:cNvSpPr txBox="1">
            <a:spLocks/>
          </p:cNvSpPr>
          <p:nvPr/>
        </p:nvSpPr>
        <p:spPr>
          <a:xfrm>
            <a:off x="3673929" y="6342437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/>
              <a:t>Output image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47208D-B864-4D86-AF3D-428B40274B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88" y="4713515"/>
            <a:ext cx="1587764" cy="1587764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8D6EC-534D-4F3B-89AC-32556373ABEE}"/>
              </a:ext>
            </a:extLst>
          </p:cNvPr>
          <p:cNvCxnSpPr/>
          <p:nvPr/>
        </p:nvCxnSpPr>
        <p:spPr>
          <a:xfrm>
            <a:off x="7949352" y="5507396"/>
            <a:ext cx="124796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3A8B968-49D9-4884-9BCE-7DE7C3120E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17" y="4713515"/>
            <a:ext cx="1587764" cy="1587764"/>
          </a:xfrm>
          <a:prstGeom prst="rect">
            <a:avLst/>
          </a:prstGeom>
        </p:spPr>
      </p:pic>
      <p:sp>
        <p:nvSpPr>
          <p:cNvPr id="17" name="내용 개체 틀 15">
            <a:extLst>
              <a:ext uri="{FF2B5EF4-FFF2-40B4-BE49-F238E27FC236}">
                <a16:creationId xmlns:a16="http://schemas.microsoft.com/office/drawing/2014/main" id="{667137AD-81D4-4BDA-A15C-B7C753ABD386}"/>
              </a:ext>
            </a:extLst>
          </p:cNvPr>
          <p:cNvSpPr txBox="1">
            <a:spLocks/>
          </p:cNvSpPr>
          <p:nvPr/>
        </p:nvSpPr>
        <p:spPr>
          <a:xfrm>
            <a:off x="6361588" y="6337411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/>
              <a:t>Input image</a:t>
            </a:r>
          </a:p>
        </p:txBody>
      </p:sp>
      <p:sp>
        <p:nvSpPr>
          <p:cNvPr id="18" name="내용 개체 틀 15">
            <a:extLst>
              <a:ext uri="{FF2B5EF4-FFF2-40B4-BE49-F238E27FC236}">
                <a16:creationId xmlns:a16="http://schemas.microsoft.com/office/drawing/2014/main" id="{453BCB60-8254-4899-8329-526876256D23}"/>
              </a:ext>
            </a:extLst>
          </p:cNvPr>
          <p:cNvSpPr txBox="1">
            <a:spLocks/>
          </p:cNvSpPr>
          <p:nvPr/>
        </p:nvSpPr>
        <p:spPr>
          <a:xfrm>
            <a:off x="9197317" y="6337411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/>
              <a:t>Output image</a:t>
            </a:r>
          </a:p>
        </p:txBody>
      </p:sp>
      <p:sp>
        <p:nvSpPr>
          <p:cNvPr id="19" name="내용 개체 틀 15">
            <a:extLst>
              <a:ext uri="{FF2B5EF4-FFF2-40B4-BE49-F238E27FC236}">
                <a16:creationId xmlns:a16="http://schemas.microsoft.com/office/drawing/2014/main" id="{9BE660A2-C706-496C-AADD-00ABACFB81B8}"/>
              </a:ext>
            </a:extLst>
          </p:cNvPr>
          <p:cNvSpPr txBox="1">
            <a:spLocks/>
          </p:cNvSpPr>
          <p:nvPr/>
        </p:nvSpPr>
        <p:spPr>
          <a:xfrm>
            <a:off x="2256065" y="4432742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/>
              <a:t>&lt;Normal case&gt;</a:t>
            </a:r>
          </a:p>
        </p:txBody>
      </p:sp>
      <p:sp>
        <p:nvSpPr>
          <p:cNvPr id="20" name="내용 개체 틀 15">
            <a:extLst>
              <a:ext uri="{FF2B5EF4-FFF2-40B4-BE49-F238E27FC236}">
                <a16:creationId xmlns:a16="http://schemas.microsoft.com/office/drawing/2014/main" id="{89D16F6E-7F8D-4850-948E-D790B7F19343}"/>
              </a:ext>
            </a:extLst>
          </p:cNvPr>
          <p:cNvSpPr txBox="1">
            <a:spLocks/>
          </p:cNvSpPr>
          <p:nvPr/>
        </p:nvSpPr>
        <p:spPr>
          <a:xfrm>
            <a:off x="7743298" y="4432742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/>
              <a:t>&lt;Abnormal case&gt;</a:t>
            </a:r>
          </a:p>
        </p:txBody>
      </p:sp>
    </p:spTree>
    <p:extLst>
      <p:ext uri="{BB962C8B-B14F-4D97-AF65-F5344CB8AC3E}">
        <p14:creationId xmlns:p14="http://schemas.microsoft.com/office/powerpoint/2010/main" val="589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16C2D1-F5FE-4DD1-A136-35913A741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50" y="1463810"/>
            <a:ext cx="8563299" cy="43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09D341D-4ADC-4571-8620-7FC1D5204B75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695A909E-8A17-451D-B1FD-4ED5E9A31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62075"/>
                <a:ext cx="10515600" cy="5038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altLang="ko-KR" dirty="0">
                    <a:latin typeface="Georgia" panose="02040502050405020303" pitchFamily="18" charset="0"/>
                  </a:rPr>
                  <a:t>Base model</a:t>
                </a: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sz="1600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Original image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 is inputted to pretrained cnn model(ex. EfficientNet-b4) and get </a:t>
                </a:r>
                <a:r>
                  <a:rPr lang="en-US" altLang="ko-KR" dirty="0" err="1">
                    <a:latin typeface="Georgia" panose="02040502050405020303" pitchFamily="18" charset="0"/>
                  </a:rPr>
                  <a:t>embbeding</a:t>
                </a:r>
                <a:r>
                  <a:rPr lang="en-US" altLang="ko-KR" dirty="0">
                    <a:latin typeface="Georgia" panose="02040502050405020303" pitchFamily="18" charset="0"/>
                  </a:rPr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 to recover output feature generated by the transformer network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is calculated by L2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ko-KR" altLang="en-US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695A909E-8A17-451D-B1FD-4ED5E9A3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2075"/>
                <a:ext cx="10515600" cy="5038725"/>
              </a:xfrm>
              <a:prstGeom prst="rect">
                <a:avLst/>
              </a:prstGeom>
              <a:blipFill>
                <a:blip r:embed="rId4"/>
                <a:stretch>
                  <a:fillRect l="-1101" t="-20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B3ABAFFB-F7F3-4F2F-B8F1-E27184F30CA6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376D04-6E7C-4A40-8B34-A8CC4A6CF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247" y="2021974"/>
            <a:ext cx="5575505" cy="2814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E634AD-036F-4C19-AC0B-58E20EF8F6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953" b="52884"/>
          <a:stretch/>
        </p:blipFill>
        <p:spPr>
          <a:xfrm>
            <a:off x="3308247" y="2021974"/>
            <a:ext cx="3961234" cy="13258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C5D6A0-7154-4C16-8BC7-CA6D9E1B7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47" t="36394" b="55158"/>
          <a:stretch/>
        </p:blipFill>
        <p:spPr>
          <a:xfrm>
            <a:off x="7269481" y="3046102"/>
            <a:ext cx="1614270" cy="2377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465059-C870-4CC3-BFBC-61A087536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633" y="5588689"/>
            <a:ext cx="2362217" cy="5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B658E021-B986-4E33-ABBC-AADF6F832B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6727" y="1964871"/>
                <a:ext cx="7137204" cy="30262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Georgia" panose="02040502050405020303" pitchFamily="18" charset="0"/>
                  </a:rPr>
                  <a:t>Mask original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and add Gaussian noise to make disjoint input image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De-noise gradually to restore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, and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Same as Base model,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by using L2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Repeat this step to resized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as scale </a:t>
                </a:r>
                <a:r>
                  <a:rPr lang="en-US" altLang="ko-KR" i="1" dirty="0">
                    <a:latin typeface="Georgia" panose="02040502050405020303" pitchFamily="18" charset="0"/>
                  </a:rPr>
                  <a:t>l</a:t>
                </a:r>
                <a:endParaRPr lang="ko-KR" altLang="en-US" i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B658E021-B986-4E33-ABBC-AADF6F832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27" y="1964871"/>
                <a:ext cx="7137204" cy="3026229"/>
              </a:xfrm>
              <a:prstGeom prst="rect">
                <a:avLst/>
              </a:prstGeom>
              <a:blipFill>
                <a:blip r:embed="rId2"/>
                <a:stretch>
                  <a:fillRect l="-1537" t="-4829" r="-2391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209D341D-4ADC-4571-8620-7FC1D5204B75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362075"/>
            <a:ext cx="1051560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>
                <a:latin typeface="Georgia" panose="02040502050405020303" pitchFamily="18" charset="0"/>
              </a:rPr>
              <a:t>Diffusion Refinement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3ABAFFB-F7F3-4F2F-B8F1-E27184F30CA6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376D04-6E7C-4A40-8B34-A8CC4A6C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97" y="2021974"/>
            <a:ext cx="5575505" cy="2814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E634AD-036F-4C19-AC0B-58E20EF8F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051"/>
          <a:stretch/>
        </p:blipFill>
        <p:spPr>
          <a:xfrm>
            <a:off x="228497" y="2021974"/>
            <a:ext cx="889238" cy="28140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CAB303-7C4F-45C3-89DB-D6F982E0A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9" t="45679" r="26737"/>
          <a:stretch/>
        </p:blipFill>
        <p:spPr>
          <a:xfrm>
            <a:off x="1117735" y="3307404"/>
            <a:ext cx="3195536" cy="15286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A13FCE-96F8-4B03-9D86-F086EB117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31" y="5590283"/>
            <a:ext cx="2799964" cy="675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272EFC-2225-492B-AFFA-EA2FFCAFF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932" y="6265569"/>
            <a:ext cx="3162312" cy="4611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AF934C-3565-444F-BBBB-87823F1BC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76" y="4897767"/>
            <a:ext cx="2734082" cy="609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CA6AA425-789D-40AB-A525-B9E0FE519C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4002" y="5048203"/>
                <a:ext cx="4475373" cy="1729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Georgia" panose="02040502050405020303" pitchFamily="18" charset="0"/>
                  </a:rPr>
                  <a:t>t: time step</a:t>
                </a: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c: inpainting grid size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time step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total noise accumulated to get to time step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predicted noise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de-noised image about predicted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at time step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 </a:t>
                </a:r>
                <a:r>
                  <a:rPr lang="en-US" altLang="ko-KR" dirty="0" err="1">
                    <a:latin typeface="Georgia" panose="02040502050405020303" pitchFamily="18" charset="0"/>
                  </a:rPr>
                  <a:t>i-th</a:t>
                </a:r>
                <a:r>
                  <a:rPr lang="en-US" altLang="ko-KR" dirty="0">
                    <a:latin typeface="Georgia" panose="02040502050405020303" pitchFamily="18" charset="0"/>
                  </a:rPr>
                  <a:t> image of disjoint image set M</a:t>
                </a:r>
              </a:p>
            </p:txBody>
          </p:sp>
        </mc:Choice>
        <mc:Fallback xmlns=""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CA6AA425-789D-40AB-A525-B9E0FE51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002" y="5048203"/>
                <a:ext cx="4475373" cy="1729725"/>
              </a:xfrm>
              <a:prstGeom prst="rect">
                <a:avLst/>
              </a:prstGeom>
              <a:blipFill>
                <a:blip r:embed="rId8"/>
                <a:stretch>
                  <a:fillRect t="-3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8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09D341D-4ADC-4571-8620-7FC1D5204B75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695A909E-8A17-451D-B1FD-4ED5E9A31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62075"/>
                <a:ext cx="9367157" cy="5038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 startAt="3"/>
                </a:pPr>
                <a:r>
                  <a:rPr lang="en-US" altLang="ko-KR" dirty="0">
                    <a:latin typeface="Georgia" panose="02040502050405020303" pitchFamily="18" charset="0"/>
                  </a:rPr>
                  <a:t>Spatio-temporal Heatmap Fusion </a:t>
                </a: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Average all generated heatmaps from diffusion refinement and make unified heatmap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sup>
                    </m:sSubSup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Apply smoothing process to unified heatmap to reduce noise and clarify the result</a:t>
                </a: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Average heatmap from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 and unified heatmap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𝑆𝑆𝑇</m:t>
                        </m:r>
                      </m:sup>
                    </m:sSubSup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ko-KR" altLang="en-US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695A909E-8A17-451D-B1FD-4ED5E9A3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2075"/>
                <a:ext cx="9367157" cy="5038725"/>
              </a:xfrm>
              <a:prstGeom prst="rect">
                <a:avLst/>
              </a:prstGeom>
              <a:blipFill>
                <a:blip r:embed="rId3"/>
                <a:stretch>
                  <a:fillRect l="-1237" t="-20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B3ABAFFB-F7F3-4F2F-B8F1-E27184F30CA6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376D04-6E7C-4A40-8B34-A8CC4A6C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039" y="2021974"/>
            <a:ext cx="5575505" cy="2814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E634AD-036F-4C19-AC0B-58E20EF8F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02"/>
          <a:stretch/>
        </p:blipFill>
        <p:spPr>
          <a:xfrm>
            <a:off x="10455729" y="2021974"/>
            <a:ext cx="1432814" cy="28140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D0A03E-E841-4AF8-B2FD-3276B0CBA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932" y="4817763"/>
            <a:ext cx="4348843" cy="4326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9B8986-52E4-48E2-BB82-399D02B9E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33" y="5256710"/>
            <a:ext cx="3982162" cy="6380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5DB2E5-449A-4F03-98F2-0666EE92D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32" y="5894736"/>
            <a:ext cx="2808781" cy="4180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DCC0C6-9F69-462B-8EE3-0360FA336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932" y="6255080"/>
            <a:ext cx="2522769" cy="601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857AB25F-89D7-4F3C-B261-13F031876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1780" y="5029873"/>
                <a:ext cx="4475373" cy="1729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7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Georgia" panose="02040502050405020303" pitchFamily="18" charset="0"/>
                  </a:rPr>
                  <a:t>U(⋅,l): Up-sampling to scale </a:t>
                </a:r>
                <a:r>
                  <a:rPr lang="en-US" altLang="ko-KR" i="1" dirty="0">
                    <a:latin typeface="Georgia" panose="02040502050405020303" pitchFamily="18" charset="0"/>
                  </a:rPr>
                  <a:t>l</a:t>
                </a:r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D(⋅,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): Down-sampling by scale </a:t>
                </a:r>
                <a:r>
                  <a:rPr lang="en-US" altLang="ko-KR" i="1" dirty="0">
                    <a:latin typeface="Georgia" panose="02040502050405020303" pitchFamily="18" charset="0"/>
                  </a:rPr>
                  <a:t>l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heatmap at time step t, grid size c and scale </a:t>
                </a:r>
                <a:r>
                  <a:rPr lang="en-US" altLang="ko-KR" i="1" dirty="0">
                    <a:latin typeface="Georgia" panose="02040502050405020303" pitchFamily="18" charset="0"/>
                  </a:rPr>
                  <a:t>l</a:t>
                </a:r>
                <a:endParaRPr lang="en-US" altLang="ko-K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de-noised image about predicted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at time step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 </a:t>
                </a:r>
                <a:r>
                  <a:rPr lang="en-US" altLang="ko-KR" dirty="0" err="1">
                    <a:latin typeface="Georgia" panose="02040502050405020303" pitchFamily="18" charset="0"/>
                  </a:rPr>
                  <a:t>i-th</a:t>
                </a:r>
                <a:r>
                  <a:rPr lang="en-US" altLang="ko-KR" dirty="0">
                    <a:latin typeface="Georgia" panose="02040502050405020303" pitchFamily="18" charset="0"/>
                  </a:rPr>
                  <a:t> image of disjoint image set M</a:t>
                </a:r>
              </a:p>
            </p:txBody>
          </p:sp>
        </mc:Choice>
        <mc:Fallback xmlns=""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857AB25F-89D7-4F3C-B261-13F031876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80" y="5029873"/>
                <a:ext cx="4475373" cy="1729725"/>
              </a:xfrm>
              <a:prstGeom prst="rect">
                <a:avLst/>
              </a:prstGeom>
              <a:blipFill>
                <a:blip r:embed="rId9"/>
                <a:stretch>
                  <a:fillRect l="-136" t="-3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86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15">
            <a:extLst>
              <a:ext uri="{FF2B5EF4-FFF2-40B4-BE49-F238E27FC236}">
                <a16:creationId xmlns:a16="http://schemas.microsoft.com/office/drawing/2014/main" id="{FEADE7A4-CC29-4C0A-937C-49DA2DF59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Applied a diffusion model specialized for inpainting tasks </a:t>
            </a:r>
            <a:r>
              <a:rPr lang="en-US" altLang="ko-KR"/>
              <a:t>to avoid </a:t>
            </a:r>
            <a:r>
              <a:rPr lang="en-US" altLang="ko-KR" dirty="0"/>
              <a:t>the "identical shortcuts" issue.</a:t>
            </a:r>
          </a:p>
          <a:p>
            <a:endParaRPr lang="en-US" altLang="ko-KR" dirty="0"/>
          </a:p>
          <a:p>
            <a:r>
              <a:rPr lang="en-US" altLang="ko-KR" dirty="0"/>
              <a:t>Enhanced clarity and detail of the original heatmap by reconstructing only the high-frequency components.</a:t>
            </a:r>
          </a:p>
          <a:p>
            <a:endParaRPr lang="en-US" altLang="ko-KR" dirty="0"/>
          </a:p>
          <a:p>
            <a:r>
              <a:rPr lang="en-US" altLang="ko-KR" dirty="0"/>
              <a:t>Introduced dual conditions suitable for multi-class anomaly detection settings.</a:t>
            </a:r>
          </a:p>
        </p:txBody>
      </p:sp>
    </p:spTree>
    <p:extLst>
      <p:ext uri="{BB962C8B-B14F-4D97-AF65-F5344CB8AC3E}">
        <p14:creationId xmlns:p14="http://schemas.microsoft.com/office/powerpoint/2010/main" val="15995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4600</TotalTime>
  <Words>511</Words>
  <Application>Microsoft Office PowerPoint</Application>
  <PresentationFormat>와이드스크린</PresentationFormat>
  <Paragraphs>88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Cambria Math</vt:lpstr>
      <vt:lpstr>Georgia</vt:lpstr>
      <vt:lpstr>Office 테마</vt:lpstr>
      <vt:lpstr>Enhancing Multi Class Anomaly Detection through Diffusion Refinement</vt:lpstr>
      <vt:lpstr>Index</vt:lpstr>
      <vt:lpstr>1. Paper abstract</vt:lpstr>
      <vt:lpstr>1-1. Identical shortcuts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ADMIN</cp:lastModifiedBy>
  <cp:revision>342</cp:revision>
  <dcterms:created xsi:type="dcterms:W3CDTF">2023-09-03T23:41:12Z</dcterms:created>
  <dcterms:modified xsi:type="dcterms:W3CDTF">2024-02-29T05:45:12Z</dcterms:modified>
  <cp:version/>
</cp:coreProperties>
</file>